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64" r:id="rId4"/>
    <p:sldId id="263" r:id="rId5"/>
    <p:sldId id="259" r:id="rId6"/>
    <p:sldId id="261" r:id="rId7"/>
    <p:sldId id="256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0"/>
            <p14:sldId id="264"/>
            <p14:sldId id="263"/>
            <p14:sldId id="259"/>
            <p14:sldId id="261"/>
            <p14:sldId id="256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B2B6"/>
    <a:srgbClr val="00CCBB"/>
    <a:srgbClr val="FF9933"/>
    <a:srgbClr val="FF6600"/>
    <a:srgbClr val="F2F2F2"/>
    <a:srgbClr val="FF5050"/>
    <a:srgbClr val="5DAAFF"/>
    <a:srgbClr val="00FF99"/>
    <a:srgbClr val="FF335A"/>
    <a:srgbClr val="3A9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91088" autoAdjust="0"/>
  </p:normalViewPr>
  <p:slideViewPr>
    <p:cSldViewPr snapToGrid="0">
      <p:cViewPr>
        <p:scale>
          <a:sx n="100" d="100"/>
          <a:sy n="100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3.wdp"/><Relationship Id="rId4" Type="http://schemas.openxmlformats.org/officeDocument/2006/relationships/image" Target="../media/image28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tif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microsoft.com/office/2007/relationships/hdphoto" Target="../media/hdphoto3.wdp"/><Relationship Id="rId10" Type="http://schemas.openxmlformats.org/officeDocument/2006/relationships/image" Target="../media/image32.tif"/><Relationship Id="rId4" Type="http://schemas.openxmlformats.org/officeDocument/2006/relationships/image" Target="../media/image28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>
            <a:off x="-176113" y="4911845"/>
            <a:ext cx="18104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98" y="3882033"/>
            <a:ext cx="5320982" cy="2735723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328578" y="5006725"/>
            <a:ext cx="216492" cy="144305"/>
          </a:xfrm>
          <a:prstGeom prst="rect">
            <a:avLst/>
          </a:prstGeom>
          <a:noFill/>
          <a:ln w="15875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/>
          <p:cNvCxnSpPr>
            <a:stCxn id="27" idx="0"/>
          </p:cNvCxnSpPr>
          <p:nvPr/>
        </p:nvCxnSpPr>
        <p:spPr>
          <a:xfrm rot="5400000" flipH="1" flipV="1">
            <a:off x="5809342" y="3164187"/>
            <a:ext cx="470020" cy="3215057"/>
          </a:xfrm>
          <a:prstGeom prst="bentConnector2">
            <a:avLst/>
          </a:prstGeom>
          <a:ln w="15875">
            <a:solidFill>
              <a:srgbClr val="00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545070" y="5199132"/>
            <a:ext cx="3102325" cy="829626"/>
            <a:chOff x="5169176" y="5199132"/>
            <a:chExt cx="3102325" cy="829626"/>
          </a:xfrm>
        </p:grpSpPr>
        <p:sp>
          <p:nvSpPr>
            <p:cNvPr id="25" name="Rectangle 24"/>
            <p:cNvSpPr/>
            <p:nvPr/>
          </p:nvSpPr>
          <p:spPr>
            <a:xfrm>
              <a:off x="5169176" y="5199132"/>
              <a:ext cx="165915" cy="118872"/>
            </a:xfrm>
            <a:prstGeom prst="rect">
              <a:avLst/>
            </a:prstGeom>
            <a:noFill/>
            <a:ln w="158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253981" y="6025983"/>
              <a:ext cx="3017520" cy="0"/>
            </a:xfrm>
            <a:prstGeom prst="line">
              <a:avLst/>
            </a:prstGeom>
            <a:ln w="158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248510" y="5333814"/>
              <a:ext cx="0" cy="694944"/>
            </a:xfrm>
            <a:prstGeom prst="line">
              <a:avLst/>
            </a:prstGeom>
            <a:ln w="1270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9820056" y="3737694"/>
            <a:ext cx="1383712" cy="688774"/>
            <a:chOff x="9824819" y="3880577"/>
            <a:chExt cx="1383712" cy="688774"/>
          </a:xfrm>
        </p:grpSpPr>
        <p:sp>
          <p:nvSpPr>
            <p:cNvPr id="36" name="TextBox 35"/>
            <p:cNvSpPr txBox="1"/>
            <p:nvPr/>
          </p:nvSpPr>
          <p:spPr>
            <a:xfrm>
              <a:off x="9909683" y="4200019"/>
              <a:ext cx="1213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824819" y="388057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Artificial iris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812107" y="52539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(2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lp/mm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350017" y="5667369"/>
            <a:ext cx="724673" cy="990846"/>
            <a:chOff x="10350017" y="5667369"/>
            <a:chExt cx="724673" cy="990846"/>
          </a:xfrm>
        </p:grpSpPr>
        <p:sp>
          <p:nvSpPr>
            <p:cNvPr id="91" name="Rectangle 90"/>
            <p:cNvSpPr/>
            <p:nvPr/>
          </p:nvSpPr>
          <p:spPr>
            <a:xfrm>
              <a:off x="10350017" y="5667369"/>
              <a:ext cx="724673" cy="921877"/>
            </a:xfrm>
            <a:prstGeom prst="rect">
              <a:avLst/>
            </a:prstGeom>
            <a:solidFill>
              <a:srgbClr val="666666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555441" y="5802145"/>
              <a:ext cx="313824" cy="457200"/>
              <a:chOff x="11185513" y="587990"/>
              <a:chExt cx="313824" cy="548640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1185513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1394027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1289500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499337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10502840" y="6285526"/>
              <a:ext cx="429768" cy="184657"/>
              <a:chOff x="11181899" y="1206196"/>
              <a:chExt cx="429768" cy="184657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11609541" y="121581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11181899" y="1294145"/>
                <a:ext cx="429768" cy="0"/>
              </a:xfrm>
              <a:prstGeom prst="straightConnector1">
                <a:avLst/>
              </a:prstGeom>
              <a:ln w="12700">
                <a:solidFill>
                  <a:srgbClr val="08E8DE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11185879" y="120619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10407329" y="6288883"/>
              <a:ext cx="637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64592" y="167635"/>
            <a:ext cx="108488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Experimental demonstration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of capture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volume improvement using AFS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4743" y="11101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2088326" y="898486"/>
            <a:ext cx="1881353" cy="369332"/>
            <a:chOff x="1840676" y="898486"/>
            <a:chExt cx="1881353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290898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4067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56" name="Group 155"/>
          <p:cNvGrpSpPr/>
          <p:nvPr/>
        </p:nvGrpSpPr>
        <p:grpSpPr>
          <a:xfrm>
            <a:off x="3022818" y="1395687"/>
            <a:ext cx="7055263" cy="175037"/>
            <a:chOff x="2775168" y="1395687"/>
            <a:chExt cx="7055263" cy="175037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9830431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781346" y="1483205"/>
              <a:ext cx="704088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2775168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154" name="Group 153"/>
          <p:cNvGrpSpPr/>
          <p:nvPr/>
        </p:nvGrpSpPr>
        <p:grpSpPr>
          <a:xfrm>
            <a:off x="1954821" y="1183840"/>
            <a:ext cx="2134452" cy="175037"/>
            <a:chOff x="5158192" y="2313063"/>
            <a:chExt cx="2134452" cy="175037"/>
          </a:xfrm>
        </p:grpSpPr>
        <p:cxnSp>
          <p:nvCxnSpPr>
            <p:cNvPr id="145" name="Straight Connector 144"/>
            <p:cNvCxnSpPr>
              <a:cxnSpLocks/>
            </p:cNvCxnSpPr>
            <p:nvPr/>
          </p:nvCxnSpPr>
          <p:spPr>
            <a:xfrm>
              <a:off x="6226379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516373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623028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cxnSpLocks/>
            </p:cNvCxnSpPr>
            <p:nvPr/>
          </p:nvCxnSpPr>
          <p:spPr>
            <a:xfrm>
              <a:off x="7292644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5158192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051350" y="3104476"/>
            <a:ext cx="660758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38136" y="2877693"/>
            <a:ext cx="906017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20834" y="2749315"/>
            <a:ext cx="612475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3" t="27702" r="35347" b="26773"/>
          <a:stretch/>
        </p:blipFill>
        <p:spPr>
          <a:xfrm>
            <a:off x="7650135" y="3892067"/>
            <a:ext cx="2011680" cy="1322822"/>
          </a:xfrm>
          <a:prstGeom prst="rect">
            <a:avLst/>
          </a:prstGeom>
          <a:ln w="25400">
            <a:solidFill>
              <a:srgbClr val="00FF99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1" t="72155" r="6102" b="1"/>
          <a:stretch/>
        </p:blipFill>
        <p:spPr>
          <a:xfrm>
            <a:off x="7654041" y="5420412"/>
            <a:ext cx="2007774" cy="1197344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17729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at optimum aperture usually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FF99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18670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0.3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lp/mm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In-focus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regions detected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registered focal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stack images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using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LoG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In-focus regions overlaid on corresponding intensity images shows how 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830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Composite image from AFS showing depth of field extended beyond 1.2 meters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>
                <a:solidFill>
                  <a:srgbClr val="3A9AFF">
                    <a:alpha val="8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Total exposure time: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lp/mm</a:t>
            </a:r>
            <a:r>
              <a:rPr 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10270367" y="1509834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FF99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t="3435" r="5150" b="3740"/>
          <a:stretch/>
        </p:blipFill>
        <p:spPr>
          <a:xfrm>
            <a:off x="5467173" y="1526617"/>
            <a:ext cx="3048067" cy="2037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3007" r="6248" b="4169"/>
          <a:stretch/>
        </p:blipFill>
        <p:spPr>
          <a:xfrm>
            <a:off x="2197534" y="1526617"/>
            <a:ext cx="3052563" cy="2037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3344" r="5141" b="3832"/>
          <a:stretch/>
        </p:blipFill>
        <p:spPr>
          <a:xfrm>
            <a:off x="8732316" y="1526617"/>
            <a:ext cx="3047141" cy="20370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34657" y="960951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84547" y="96095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24436" y="960951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2170032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/>
              <a:t>Traditional capture at </a:t>
            </a:r>
            <a:r>
              <a:rPr lang="en-US" sz="2200" dirty="0"/>
              <a:t>F/8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9682" y="3892734"/>
            <a:ext cx="11609775" cy="2035492"/>
            <a:chOff x="169682" y="3616509"/>
            <a:chExt cx="11609775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197534" y="3616509"/>
              <a:ext cx="3052564" cy="20354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467172" y="3616509"/>
              <a:ext cx="3048067" cy="20354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732314" y="3616509"/>
              <a:ext cx="3047143" cy="203110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69682" y="4262143"/>
              <a:ext cx="20659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Angular Focus Stacking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AFS produces atleast 4x DOF compared to traditional imaging for a 2 lp/mm target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t="8766" r="9435" b="11286"/>
          <a:stretch/>
        </p:blipFill>
        <p:spPr>
          <a:xfrm>
            <a:off x="5467172" y="1354931"/>
            <a:ext cx="3048067" cy="2031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592" y="167635"/>
            <a:ext cx="113588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AFS is faster than traditional capture for equivalent DOF &amp; exposure level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682" y="1989057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 dirty="0"/>
              <a:t>Conventional </a:t>
            </a:r>
            <a:r>
              <a:rPr lang="en-US" sz="2200"/>
              <a:t>@ F/22</a:t>
            </a:r>
            <a:endParaRPr lang="en-US" sz="2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9682" y="3711759"/>
            <a:ext cx="11609775" cy="2092184"/>
            <a:chOff x="169682" y="3616509"/>
            <a:chExt cx="11609775" cy="20921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197534" y="3616509"/>
              <a:ext cx="3052564" cy="20354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467172" y="3616509"/>
              <a:ext cx="3048067" cy="20354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732314" y="3616509"/>
              <a:ext cx="3047143" cy="2031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9682" y="4262143"/>
              <a:ext cx="206595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Angular </a:t>
              </a:r>
              <a:r>
                <a:rPr lang="en-US" sz="22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Focus Stacking,</a:t>
              </a:r>
            </a:p>
            <a:p>
              <a:r>
                <a:rPr lang="en-US" sz="22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Total exposure time = 5.</a:t>
              </a:r>
              <a:endPara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6090" r="311" b="7581"/>
          <a:stretch/>
        </p:blipFill>
        <p:spPr>
          <a:xfrm>
            <a:off x="2197532" y="1354932"/>
            <a:ext cx="3052565" cy="20311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15036" r="7889" b="19735"/>
          <a:stretch/>
        </p:blipFill>
        <p:spPr>
          <a:xfrm>
            <a:off x="8732314" y="1354932"/>
            <a:ext cx="3047143" cy="20311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34657" y="960951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84547" y="96095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24436" y="960951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0" y="2066925"/>
            <a:ext cx="11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conslusion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1628</TotalTime>
  <Words>372</Words>
  <Application>Microsoft Office PowerPoint</Application>
  <PresentationFormat>Widescreen</PresentationFormat>
  <Paragraphs>57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78</cp:revision>
  <dcterms:created xsi:type="dcterms:W3CDTF">2016-11-16T03:12:58Z</dcterms:created>
  <dcterms:modified xsi:type="dcterms:W3CDTF">2016-11-18T20:35:30Z</dcterms:modified>
</cp:coreProperties>
</file>